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8288000" cy="10287000"/>
  <p:notesSz cx="6858000" cy="9144000"/>
  <p:embeddedFontLst>
    <p:embeddedFont>
      <p:font typeface="Abhaya Libre ExtraBold" panose="02000803000000000000" pitchFamily="2" charset="77"/>
      <p:regular r:id="rId18"/>
      <p:bold r:id="rId19"/>
      <p:italic r:id="rId20"/>
    </p:embeddedFont>
    <p:embeddedFont>
      <p:font typeface="Aileron Heavy" pitchFamily="2" charset="77"/>
      <p:regular r:id="rId21"/>
      <p:bold r:id="rId22"/>
      <p:italic r:id="rId23"/>
      <p:boldItalic r:id="rId24"/>
    </p:embeddedFont>
    <p:embeddedFont>
      <p:font typeface="Aileron Regular" pitchFamily="2" charset="77"/>
      <p:regular r:id="rId25"/>
      <p:bold r:id="rId26"/>
      <p:italic r:id="rId27"/>
      <p:boldItalic r:id="rId28"/>
    </p:embeddedFont>
    <p:embeddedFont>
      <p:font typeface="Assistant Bold" pitchFamily="2" charset="-79"/>
      <p:regular r:id="rId29"/>
      <p:bold r:id="rId30"/>
    </p:embeddedFont>
    <p:embeddedFont>
      <p:font typeface="Calibri" panose="020F0502020204030204" pitchFamily="34" charset="0"/>
      <p:regular r:id="rId31"/>
      <p:bold r:id="rId32"/>
      <p:italic r:id="rId33"/>
      <p:boldItalic r:id="rId3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 autoAdjust="0"/>
    <p:restoredTop sz="94637" autoAdjust="0"/>
  </p:normalViewPr>
  <p:slideViewPr>
    <p:cSldViewPr>
      <p:cViewPr varScale="1">
        <p:scale>
          <a:sx n="72" d="100"/>
          <a:sy n="72" d="100"/>
        </p:scale>
        <p:origin x="760" y="2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21" Type="http://schemas.openxmlformats.org/officeDocument/2006/relationships/font" Target="fonts/font4.fntdata"/><Relationship Id="rId34" Type="http://schemas.openxmlformats.org/officeDocument/2006/relationships/font" Target="fonts/font1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8.fntdata"/><Relationship Id="rId33" Type="http://schemas.openxmlformats.org/officeDocument/2006/relationships/font" Target="fonts/font16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font" Target="fonts/font15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5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1077" r="1077"/>
          <a:stretch>
            <a:fillRect/>
          </a:stretch>
        </p:blipFill>
        <p:spPr>
          <a:xfrm>
            <a:off x="0" y="4552730"/>
            <a:ext cx="7926207" cy="573427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8056006" y="-463242"/>
            <a:ext cx="10231994" cy="6143704"/>
            <a:chOff x="0" y="0"/>
            <a:chExt cx="13642659" cy="8191606"/>
          </a:xfrm>
        </p:grpSpPr>
        <p:sp>
          <p:nvSpPr>
            <p:cNvPr id="4" name="TextBox 4"/>
            <p:cNvSpPr txBox="1"/>
            <p:nvPr/>
          </p:nvSpPr>
          <p:spPr>
            <a:xfrm>
              <a:off x="0" y="-9525"/>
              <a:ext cx="13642658" cy="4147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402"/>
                </a:lnSpc>
              </a:pPr>
              <a:endParaRPr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602547"/>
              <a:ext cx="13642659" cy="75890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507"/>
                </a:lnSpc>
              </a:pPr>
              <a:r>
                <a:rPr lang="en-US" sz="6255" b="1" i="0">
                  <a:solidFill>
                    <a:srgbClr val="000000"/>
                  </a:solidFill>
                  <a:latin typeface="Abhaya Libre ExtraBold"/>
                </a:rPr>
                <a:t>Null  pointer exception</a:t>
              </a:r>
            </a:p>
            <a:p>
              <a:pPr>
                <a:lnSpc>
                  <a:spcPts val="7507"/>
                </a:lnSpc>
              </a:pPr>
              <a:endParaRPr lang="en-US" sz="6255" b="1" i="0">
                <a:solidFill>
                  <a:srgbClr val="000000"/>
                </a:solidFill>
                <a:latin typeface="Abhaya Libre ExtraBold"/>
              </a:endParaRPr>
            </a:p>
            <a:p>
              <a:pPr>
                <a:lnSpc>
                  <a:spcPts val="7507"/>
                </a:lnSpc>
              </a:pPr>
              <a:r>
                <a:rPr lang="en-US" sz="6255" b="1" i="0">
                  <a:solidFill>
                    <a:srgbClr val="000000"/>
                  </a:solidFill>
                  <a:latin typeface="Abhaya Libre ExtraBold"/>
                </a:rPr>
                <a:t>Team Members:</a:t>
              </a:r>
            </a:p>
            <a:p>
              <a:pPr>
                <a:lnSpc>
                  <a:spcPts val="7507"/>
                </a:lnSpc>
              </a:pPr>
              <a:r>
                <a:rPr lang="en-US" sz="6255" b="1" i="0">
                  <a:solidFill>
                    <a:srgbClr val="000000"/>
                  </a:solidFill>
                  <a:latin typeface="Abhaya Libre ExtraBold"/>
                </a:rPr>
                <a:t>Mansi Agarwal (001376132)</a:t>
              </a:r>
            </a:p>
            <a:p>
              <a:pPr>
                <a:lnSpc>
                  <a:spcPts val="7507"/>
                </a:lnSpc>
              </a:pPr>
              <a:r>
                <a:rPr lang="en-US" sz="6255" b="1" i="0">
                  <a:solidFill>
                    <a:srgbClr val="000000"/>
                  </a:solidFill>
                  <a:latin typeface="Abhaya Libre ExtraBold"/>
                </a:rPr>
                <a:t>Mitesha Jadhav(001306626)</a:t>
              </a:r>
            </a:p>
            <a:p>
              <a:pPr>
                <a:lnSpc>
                  <a:spcPts val="7507"/>
                </a:lnSpc>
              </a:pPr>
              <a:r>
                <a:rPr lang="en-US" sz="6255" b="1" i="0">
                  <a:solidFill>
                    <a:srgbClr val="000000"/>
                  </a:solidFill>
                  <a:latin typeface="Abhaya Libre ExtraBold"/>
                </a:rPr>
                <a:t>Ziye lu(</a:t>
              </a:r>
              <a:r>
                <a:rPr lang="en-US" sz="6255" b="0" i="0">
                  <a:solidFill>
                    <a:srgbClr val="000000"/>
                  </a:solidFill>
                  <a:latin typeface="Abhaya Libre ExtraBold"/>
                </a:rPr>
                <a:t>001688853</a:t>
              </a:r>
              <a:r>
                <a:rPr lang="en-US" sz="6255" b="1" i="0">
                  <a:solidFill>
                    <a:srgbClr val="000000"/>
                  </a:solidFill>
                  <a:latin typeface="Abhaya Libre ExtraBold"/>
                </a:rPr>
                <a:t>)</a:t>
              </a:r>
            </a:p>
          </p:txBody>
        </p:sp>
      </p:grpSp>
    </p:spTree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l="8116" t="1327" r="2953" b="17989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t="2202" b="5384"/>
          <a:stretch>
            <a:fillRect/>
          </a:stretch>
        </p:blipFill>
        <p:spPr>
          <a:xfrm>
            <a:off x="4936954" y="1340885"/>
            <a:ext cx="13167360" cy="760523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02920" y="3948749"/>
            <a:ext cx="4700421" cy="2389501"/>
            <a:chOff x="0" y="0"/>
            <a:chExt cx="6267228" cy="3186002"/>
          </a:xfrm>
        </p:grpSpPr>
        <p:sp>
          <p:nvSpPr>
            <p:cNvPr id="4" name="TextBox 4"/>
            <p:cNvSpPr txBox="1"/>
            <p:nvPr/>
          </p:nvSpPr>
          <p:spPr>
            <a:xfrm>
              <a:off x="0" y="0"/>
              <a:ext cx="6267226" cy="19393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759"/>
                </a:lnSpc>
              </a:pPr>
              <a:r>
                <a:rPr lang="en-US" sz="4800" b="0" i="0" spc="48">
                  <a:solidFill>
                    <a:srgbClr val="F4F5F7"/>
                  </a:solidFill>
                  <a:latin typeface="Aileron Heavy"/>
                </a:rPr>
                <a:t>NGO Manager  work area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2574816"/>
              <a:ext cx="6267228" cy="61118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49"/>
                </a:lnSpc>
              </a:pPr>
              <a:endParaRPr/>
            </a:p>
          </p:txBody>
        </p:sp>
      </p:grpSp>
    </p:spTree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l="8116" t="1327" r="2953" b="17989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t="2202" b="6363"/>
          <a:stretch>
            <a:fillRect/>
          </a:stretch>
        </p:blipFill>
        <p:spPr>
          <a:xfrm>
            <a:off x="4816109" y="1381167"/>
            <a:ext cx="13167360" cy="7524666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02920" y="3948749"/>
            <a:ext cx="4700421" cy="2389501"/>
            <a:chOff x="0" y="0"/>
            <a:chExt cx="6267228" cy="3186002"/>
          </a:xfrm>
        </p:grpSpPr>
        <p:sp>
          <p:nvSpPr>
            <p:cNvPr id="4" name="TextBox 4"/>
            <p:cNvSpPr txBox="1"/>
            <p:nvPr/>
          </p:nvSpPr>
          <p:spPr>
            <a:xfrm>
              <a:off x="0" y="0"/>
              <a:ext cx="6267226" cy="19393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759"/>
                </a:lnSpc>
              </a:pPr>
              <a:r>
                <a:rPr lang="en-US" sz="4800" b="0" i="0" spc="48">
                  <a:solidFill>
                    <a:srgbClr val="F4F5F7"/>
                  </a:solidFill>
                  <a:latin typeface="Aileron Heavy"/>
                </a:rPr>
                <a:t>Doctor work area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2574816"/>
              <a:ext cx="6267228" cy="61118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49"/>
                </a:lnSpc>
              </a:pPr>
              <a:endParaRPr/>
            </a:p>
          </p:txBody>
        </p:sp>
      </p:grpSp>
    </p:spTree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l="8116" t="1327" r="2953" b="17989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t="2692" b="5873"/>
          <a:stretch>
            <a:fillRect/>
          </a:stretch>
        </p:blipFill>
        <p:spPr>
          <a:xfrm>
            <a:off x="304531" y="1381167"/>
            <a:ext cx="13167360" cy="7524666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3587579" y="3707058"/>
            <a:ext cx="4700421" cy="2389501"/>
            <a:chOff x="0" y="0"/>
            <a:chExt cx="6267228" cy="3186002"/>
          </a:xfrm>
        </p:grpSpPr>
        <p:sp>
          <p:nvSpPr>
            <p:cNvPr id="4" name="TextBox 4"/>
            <p:cNvSpPr txBox="1"/>
            <p:nvPr/>
          </p:nvSpPr>
          <p:spPr>
            <a:xfrm>
              <a:off x="0" y="0"/>
              <a:ext cx="6267226" cy="19393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759"/>
                </a:lnSpc>
              </a:pPr>
              <a:r>
                <a:rPr lang="en-US" sz="4800" b="0" i="0" spc="48">
                  <a:solidFill>
                    <a:srgbClr val="F4F5F7"/>
                  </a:solidFill>
                  <a:latin typeface="Aileron Heavy"/>
                </a:rPr>
                <a:t>Lawyer work area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2574816"/>
              <a:ext cx="6267228" cy="61118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49"/>
                </a:lnSpc>
              </a:pPr>
              <a:endParaRPr/>
            </a:p>
          </p:txBody>
        </p:sp>
      </p:grpSp>
    </p:spTree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l="8116" t="1327" r="2953" b="17989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t="2447" b="5628"/>
          <a:stretch>
            <a:fillRect/>
          </a:stretch>
        </p:blipFill>
        <p:spPr>
          <a:xfrm>
            <a:off x="364954" y="1361026"/>
            <a:ext cx="13167360" cy="7564948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3777933" y="4210582"/>
            <a:ext cx="4700421" cy="2389501"/>
            <a:chOff x="0" y="0"/>
            <a:chExt cx="6267228" cy="3186002"/>
          </a:xfrm>
        </p:grpSpPr>
        <p:sp>
          <p:nvSpPr>
            <p:cNvPr id="4" name="TextBox 4"/>
            <p:cNvSpPr txBox="1"/>
            <p:nvPr/>
          </p:nvSpPr>
          <p:spPr>
            <a:xfrm>
              <a:off x="0" y="0"/>
              <a:ext cx="6267226" cy="19393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759"/>
                </a:lnSpc>
              </a:pPr>
              <a:r>
                <a:rPr lang="en-US" sz="4800" b="0" i="0" spc="48">
                  <a:solidFill>
                    <a:srgbClr val="F4F5F7"/>
                  </a:solidFill>
                  <a:latin typeface="Aileron Heavy"/>
                </a:rPr>
                <a:t>Volunteer Dashboard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2574816"/>
              <a:ext cx="6267228" cy="61118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49"/>
                </a:lnSpc>
              </a:pPr>
              <a:endParaRPr/>
            </a:p>
          </p:txBody>
        </p:sp>
      </p:grpSp>
    </p:spTree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l="8116" t="1327" r="2953" b="17989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t="1957" b="6118"/>
          <a:stretch>
            <a:fillRect/>
          </a:stretch>
        </p:blipFill>
        <p:spPr>
          <a:xfrm>
            <a:off x="4977236" y="1361026"/>
            <a:ext cx="13167360" cy="7564948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02920" y="3948749"/>
            <a:ext cx="4700421" cy="2389501"/>
            <a:chOff x="0" y="0"/>
            <a:chExt cx="6267228" cy="3186002"/>
          </a:xfrm>
        </p:grpSpPr>
        <p:sp>
          <p:nvSpPr>
            <p:cNvPr id="4" name="TextBox 4"/>
            <p:cNvSpPr txBox="1"/>
            <p:nvPr/>
          </p:nvSpPr>
          <p:spPr>
            <a:xfrm>
              <a:off x="0" y="0"/>
              <a:ext cx="6267226" cy="19393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759"/>
                </a:lnSpc>
              </a:pPr>
              <a:r>
                <a:rPr lang="en-US" sz="4800" b="0" i="0" spc="48">
                  <a:solidFill>
                    <a:srgbClr val="F4F5F7"/>
                  </a:solidFill>
                  <a:latin typeface="Aileron Heavy"/>
                </a:rPr>
                <a:t>Volunteer Analysis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2574816"/>
              <a:ext cx="6267228" cy="61118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49"/>
                </a:lnSpc>
              </a:pPr>
              <a:endParaRPr/>
            </a:p>
          </p:txBody>
        </p:sp>
      </p:grpSp>
    </p:spTree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l="8116" t="1327" r="2953" b="17989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t="2447" b="5628"/>
          <a:stretch>
            <a:fillRect/>
          </a:stretch>
        </p:blipFill>
        <p:spPr>
          <a:xfrm>
            <a:off x="203827" y="1361026"/>
            <a:ext cx="13167360" cy="7564948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3587579" y="3445225"/>
            <a:ext cx="4700421" cy="2389501"/>
            <a:chOff x="0" y="0"/>
            <a:chExt cx="6267228" cy="3186002"/>
          </a:xfrm>
        </p:grpSpPr>
        <p:sp>
          <p:nvSpPr>
            <p:cNvPr id="4" name="TextBox 4"/>
            <p:cNvSpPr txBox="1"/>
            <p:nvPr/>
          </p:nvSpPr>
          <p:spPr>
            <a:xfrm>
              <a:off x="0" y="0"/>
              <a:ext cx="6267226" cy="19393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759"/>
                </a:lnSpc>
              </a:pPr>
              <a:r>
                <a:rPr lang="en-US" sz="4800" b="0" i="0" spc="48">
                  <a:solidFill>
                    <a:srgbClr val="F4F5F7"/>
                  </a:solidFill>
                  <a:latin typeface="Aileron Heavy"/>
                </a:rPr>
                <a:t>Supplier work area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2574816"/>
              <a:ext cx="6267228" cy="61118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49"/>
                </a:lnSpc>
              </a:pPr>
              <a:endParaRPr/>
            </a:p>
          </p:txBody>
        </p:sp>
      </p:grpSp>
    </p:spTree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5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467757" y="448742"/>
            <a:ext cx="17352487" cy="9389517"/>
          </a:xfrm>
          <a:prstGeom prst="rect">
            <a:avLst/>
          </a:prstGeom>
          <a:solidFill>
            <a:srgbClr val="171710">
              <a:alpha val="4705"/>
            </a:srgbClr>
          </a:solidFill>
        </p:spPr>
      </p:sp>
      <p:grpSp>
        <p:nvGrpSpPr>
          <p:cNvPr id="3" name="Group 3"/>
          <p:cNvGrpSpPr/>
          <p:nvPr/>
        </p:nvGrpSpPr>
        <p:grpSpPr>
          <a:xfrm>
            <a:off x="1420369" y="1338020"/>
            <a:ext cx="7230350" cy="1793687"/>
            <a:chOff x="0" y="0"/>
            <a:chExt cx="9640467" cy="2391583"/>
          </a:xfrm>
        </p:grpSpPr>
        <p:sp>
          <p:nvSpPr>
            <p:cNvPr id="4" name="TextBox 4"/>
            <p:cNvSpPr txBox="1"/>
            <p:nvPr/>
          </p:nvSpPr>
          <p:spPr>
            <a:xfrm>
              <a:off x="0" y="-9525"/>
              <a:ext cx="9640463" cy="1330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800"/>
                </a:lnSpc>
              </a:pPr>
              <a:r>
                <a:rPr lang="en-US" sz="6500" b="0" spc="65">
                  <a:solidFill>
                    <a:srgbClr val="171710"/>
                  </a:solidFill>
                  <a:latin typeface="Aileron Heavy"/>
                </a:rPr>
                <a:t>THANK YOU</a:t>
              </a:r>
              <a:r>
                <a:rPr lang="en-US" sz="6500" b="0" i="0" spc="65">
                  <a:solidFill>
                    <a:srgbClr val="171710"/>
                  </a:solidFill>
                  <a:latin typeface="Aileron Heavy"/>
                </a:rPr>
                <a:t>!!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686733"/>
              <a:ext cx="9640467" cy="7048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00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1889352" y="1512852"/>
            <a:ext cx="4606276" cy="1152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560"/>
              </a:lnSpc>
            </a:pPr>
            <a:r>
              <a:rPr lang="en-US" sz="3800" b="0" i="0" spc="113">
                <a:solidFill>
                  <a:srgbClr val="F4F5F7"/>
                </a:solidFill>
                <a:latin typeface="Aileron Heavy"/>
              </a:rPr>
              <a:t>The first ste</a:t>
            </a:r>
            <a:r>
              <a:rPr lang="en-US" sz="3800" b="0" i="0" spc="114">
                <a:solidFill>
                  <a:srgbClr val="F4F5F7"/>
                </a:solidFill>
                <a:latin typeface="Aileron Heavy"/>
              </a:rPr>
              <a:t>p for </a:t>
            </a:r>
            <a:r>
              <a:rPr lang="en-US" sz="3800" b="0" i="0" spc="113">
                <a:solidFill>
                  <a:srgbClr val="F4F5F7"/>
                </a:solidFill>
                <a:latin typeface="Aileron Heavy"/>
              </a:rPr>
              <a:t>all new employees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rcRect l="3944" t="3653" r="3944"/>
          <a:stretch>
            <a:fillRect/>
          </a:stretch>
        </p:blipFill>
        <p:spPr>
          <a:xfrm>
            <a:off x="9590643" y="839426"/>
            <a:ext cx="8229600" cy="8608149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230489" y="4370624"/>
            <a:ext cx="5929020" cy="3116748"/>
            <a:chOff x="0" y="0"/>
            <a:chExt cx="7905360" cy="4155664"/>
          </a:xfrm>
        </p:grpSpPr>
        <p:sp>
          <p:nvSpPr>
            <p:cNvPr id="9" name="TextBox 9"/>
            <p:cNvSpPr txBox="1"/>
            <p:nvPr/>
          </p:nvSpPr>
          <p:spPr>
            <a:xfrm>
              <a:off x="0" y="0"/>
              <a:ext cx="7905357" cy="29089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759"/>
                </a:lnSpc>
              </a:pPr>
              <a:r>
                <a:rPr lang="en-US" sz="4800" b="0" i="0" spc="48">
                  <a:solidFill>
                    <a:srgbClr val="BC1823"/>
                  </a:solidFill>
                  <a:latin typeface="Assistant Bold"/>
                </a:rPr>
                <a:t>MAKE THE CHANGE YOU WISH TO SEE IN THE WORLD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3544478"/>
              <a:ext cx="7905360" cy="61118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49"/>
                </a:lnSpc>
              </a:pPr>
              <a:endParaRPr/>
            </a:p>
          </p:txBody>
        </p:sp>
      </p:grpSp>
    </p:spTree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5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13069" b="22136"/>
          <a:stretch>
            <a:fillRect/>
          </a:stretch>
        </p:blipFill>
        <p:spPr>
          <a:xfrm>
            <a:off x="0" y="3632624"/>
            <a:ext cx="18288000" cy="6654376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0952161" y="-686678"/>
            <a:ext cx="15939233" cy="2248268"/>
            <a:chOff x="0" y="0"/>
            <a:chExt cx="21252311" cy="2997691"/>
          </a:xfrm>
        </p:grpSpPr>
        <p:sp>
          <p:nvSpPr>
            <p:cNvPr id="4" name="TextBox 4"/>
            <p:cNvSpPr txBox="1"/>
            <p:nvPr/>
          </p:nvSpPr>
          <p:spPr>
            <a:xfrm>
              <a:off x="0" y="0"/>
              <a:ext cx="21252309" cy="647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840"/>
                </a:lnSpc>
              </a:pPr>
              <a:endParaRPr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959341"/>
              <a:ext cx="21252311" cy="20383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2000"/>
                </a:lnSpc>
              </a:pPr>
              <a:r>
                <a:rPr lang="en-US" sz="10000" b="1" i="0">
                  <a:solidFill>
                    <a:srgbClr val="000000"/>
                  </a:solidFill>
                  <a:latin typeface="Aileron Heavy"/>
                </a:rPr>
                <a:t>HEL(P)ORT</a:t>
              </a:r>
            </a:p>
          </p:txBody>
        </p:sp>
      </p:grpSp>
    </p:spTree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5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431848" y="897483"/>
            <a:ext cx="9099965" cy="9389517"/>
          </a:xfrm>
          <a:prstGeom prst="rect">
            <a:avLst/>
          </a:prstGeom>
          <a:solidFill>
            <a:srgbClr val="171710">
              <a:alpha val="4705"/>
            </a:srgbClr>
          </a:solidFill>
        </p:spPr>
      </p:sp>
      <p:grpSp>
        <p:nvGrpSpPr>
          <p:cNvPr id="3" name="Group 3"/>
          <p:cNvGrpSpPr/>
          <p:nvPr/>
        </p:nvGrpSpPr>
        <p:grpSpPr>
          <a:xfrm>
            <a:off x="577968" y="1028700"/>
            <a:ext cx="8324340" cy="4395991"/>
            <a:chOff x="0" y="0"/>
            <a:chExt cx="11099120" cy="5861321"/>
          </a:xfrm>
        </p:grpSpPr>
        <p:sp>
          <p:nvSpPr>
            <p:cNvPr id="4" name="TextBox 4"/>
            <p:cNvSpPr txBox="1"/>
            <p:nvPr/>
          </p:nvSpPr>
          <p:spPr>
            <a:xfrm>
              <a:off x="0" y="-9525"/>
              <a:ext cx="11099117" cy="1330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800"/>
                </a:lnSpc>
              </a:pPr>
              <a:r>
                <a:rPr lang="en-US" sz="6500" b="0" i="0" spc="65">
                  <a:solidFill>
                    <a:srgbClr val="171710"/>
                  </a:solidFill>
                  <a:latin typeface="Aileron Heavy"/>
                </a:rPr>
                <a:t>Real facts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2108471"/>
              <a:ext cx="11099120" cy="37528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00"/>
                </a:lnSpc>
              </a:pPr>
              <a:r>
                <a:rPr lang="en-US" sz="3000" b="0" i="0" spc="30">
                  <a:solidFill>
                    <a:srgbClr val="171710"/>
                  </a:solidFill>
                  <a:latin typeface="Aileron Regular"/>
                </a:rPr>
                <a:t>In past two weeks India has seen six heinous acts which are not acceptable by humankind.</a:t>
              </a:r>
            </a:p>
            <a:p>
              <a:pPr>
                <a:lnSpc>
                  <a:spcPts val="4500"/>
                </a:lnSpc>
              </a:pPr>
              <a:endParaRPr lang="en-US" sz="3000" b="0" i="0" spc="30">
                <a:solidFill>
                  <a:srgbClr val="171710"/>
                </a:solidFill>
                <a:latin typeface="Aileron Regular"/>
              </a:endParaRPr>
            </a:p>
            <a:p>
              <a:pPr>
                <a:lnSpc>
                  <a:spcPts val="4500"/>
                </a:lnSpc>
              </a:pPr>
              <a:endParaRPr lang="en-US" sz="3000" b="0" i="0" spc="30">
                <a:solidFill>
                  <a:srgbClr val="171710"/>
                </a:solidFill>
                <a:latin typeface="Aileron Regular"/>
              </a:endParaRPr>
            </a:p>
            <a:p>
              <a:pPr>
                <a:lnSpc>
                  <a:spcPts val="4500"/>
                </a:lnSpc>
              </a:pPr>
              <a:r>
                <a:rPr lang="en-US" sz="3000" b="0" i="0" spc="30">
                  <a:solidFill>
                    <a:srgbClr val="171710"/>
                  </a:solidFill>
                  <a:latin typeface="Aileron Regular"/>
                </a:rPr>
                <a:t>CHANGE IS WHAT WE NEED  </a:t>
              </a:r>
            </a:p>
          </p:txBody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 l="8912" t="4027" r="7205" b="3356"/>
          <a:stretch>
            <a:fillRect/>
          </a:stretch>
        </p:blipFill>
        <p:spPr>
          <a:xfrm>
            <a:off x="9378259" y="2645605"/>
            <a:ext cx="8909741" cy="5558172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l="8116" t="1327" r="2953" b="17989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1028700"/>
            <a:ext cx="16105258" cy="8229600"/>
          </a:xfrm>
          <a:prstGeom prst="rect">
            <a:avLst/>
          </a:prstGeom>
          <a:solidFill>
            <a:srgbClr val="171710"/>
          </a:solidFill>
        </p:spPr>
      </p:sp>
      <p:grpSp>
        <p:nvGrpSpPr>
          <p:cNvPr id="3" name="Group 3"/>
          <p:cNvGrpSpPr/>
          <p:nvPr/>
        </p:nvGrpSpPr>
        <p:grpSpPr>
          <a:xfrm>
            <a:off x="2000411" y="2460348"/>
            <a:ext cx="12852673" cy="3714744"/>
            <a:chOff x="0" y="0"/>
            <a:chExt cx="17136897" cy="4952993"/>
          </a:xfrm>
        </p:grpSpPr>
        <p:sp>
          <p:nvSpPr>
            <p:cNvPr id="4" name="TextBox 4"/>
            <p:cNvSpPr txBox="1"/>
            <p:nvPr/>
          </p:nvSpPr>
          <p:spPr>
            <a:xfrm>
              <a:off x="0" y="1406614"/>
              <a:ext cx="17136897" cy="2219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600"/>
                </a:lnSpc>
              </a:pPr>
              <a:r>
                <a:rPr lang="en-US" sz="5500" b="1" i="0" spc="330">
                  <a:solidFill>
                    <a:srgbClr val="F4F5F7"/>
                  </a:solidFill>
                  <a:latin typeface="Aileron Heavy"/>
                </a:rPr>
                <a:t>Built an application for helping rape and acid attacked victims 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9525"/>
              <a:ext cx="17136897" cy="784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60"/>
                </a:lnSpc>
              </a:pPr>
              <a:r>
                <a:rPr lang="en-US" sz="3800" b="0" i="0" spc="113">
                  <a:solidFill>
                    <a:srgbClr val="6E7075"/>
                  </a:solidFill>
                  <a:latin typeface="Aileron Heavy"/>
                </a:rPr>
                <a:t>Problem Definition 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4160513"/>
              <a:ext cx="17136897" cy="7924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100"/>
                </a:lnSpc>
              </a:pPr>
              <a:endParaRPr/>
            </a:p>
          </p:txBody>
        </p:sp>
      </p:grpSp>
    </p:spTree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5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664652" y="448742"/>
            <a:ext cx="6183650" cy="9389517"/>
          </a:xfrm>
          <a:prstGeom prst="rect">
            <a:avLst/>
          </a:prstGeom>
          <a:solidFill>
            <a:srgbClr val="171710">
              <a:alpha val="4705"/>
            </a:srgbClr>
          </a:solidFill>
        </p:spPr>
      </p:sp>
      <p:grpSp>
        <p:nvGrpSpPr>
          <p:cNvPr id="3" name="Group 3"/>
          <p:cNvGrpSpPr/>
          <p:nvPr/>
        </p:nvGrpSpPr>
        <p:grpSpPr>
          <a:xfrm>
            <a:off x="1248740" y="3893942"/>
            <a:ext cx="12352534" cy="2056014"/>
            <a:chOff x="0" y="0"/>
            <a:chExt cx="16470045" cy="2741352"/>
          </a:xfrm>
        </p:grpSpPr>
        <p:sp>
          <p:nvSpPr>
            <p:cNvPr id="4" name="TextBox 4"/>
            <p:cNvSpPr txBox="1"/>
            <p:nvPr/>
          </p:nvSpPr>
          <p:spPr>
            <a:xfrm>
              <a:off x="0" y="-9525"/>
              <a:ext cx="16470040" cy="1330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800"/>
                </a:lnSpc>
              </a:pPr>
              <a:r>
                <a:rPr lang="en-US" sz="6500" b="0" i="0" spc="65">
                  <a:solidFill>
                    <a:srgbClr val="171710"/>
                  </a:solidFill>
                  <a:latin typeface="Aileron Heavy"/>
                </a:rPr>
                <a:t>Eco-system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2036502"/>
              <a:ext cx="16470045" cy="7048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00"/>
                </a:lnSpc>
              </a:pPr>
              <a:endParaRPr/>
            </a:p>
          </p:txBody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 t="701" b="701"/>
          <a:stretch>
            <a:fillRect/>
          </a:stretch>
        </p:blipFill>
        <p:spPr>
          <a:xfrm>
            <a:off x="9351690" y="39700"/>
            <a:ext cx="7179983" cy="10207601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5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b="11740"/>
          <a:stretch>
            <a:fillRect/>
          </a:stretch>
        </p:blipFill>
        <p:spPr>
          <a:xfrm>
            <a:off x="1028700" y="4192559"/>
            <a:ext cx="16230600" cy="3634006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1361445"/>
            <a:ext cx="13866595" cy="838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600"/>
              </a:lnSpc>
            </a:pPr>
            <a:r>
              <a:rPr lang="en-US" sz="5500" b="1" i="0" spc="330">
                <a:solidFill>
                  <a:srgbClr val="171710"/>
                </a:solidFill>
                <a:latin typeface="Aileron Heavy"/>
              </a:rPr>
              <a:t>Use Case Diagram</a:t>
            </a:r>
          </a:p>
        </p:txBody>
      </p:sp>
    </p:spTree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5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7817065" y="448742"/>
            <a:ext cx="10050716" cy="9389517"/>
          </a:xfrm>
          <a:prstGeom prst="rect">
            <a:avLst/>
          </a:prstGeom>
          <a:solidFill>
            <a:srgbClr val="171710">
              <a:alpha val="4705"/>
            </a:srgbClr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 t="2447" b="5873"/>
          <a:stretch>
            <a:fillRect/>
          </a:stretch>
        </p:blipFill>
        <p:spPr>
          <a:xfrm>
            <a:off x="0" y="1381167"/>
            <a:ext cx="13167360" cy="7544807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14131385" y="3524670"/>
            <a:ext cx="4700421" cy="2673713"/>
            <a:chOff x="0" y="0"/>
            <a:chExt cx="6267228" cy="3564950"/>
          </a:xfrm>
        </p:grpSpPr>
        <p:sp>
          <p:nvSpPr>
            <p:cNvPr id="5" name="TextBox 5"/>
            <p:cNvSpPr txBox="1"/>
            <p:nvPr/>
          </p:nvSpPr>
          <p:spPr>
            <a:xfrm>
              <a:off x="0" y="0"/>
              <a:ext cx="6267226" cy="23182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845"/>
                </a:lnSpc>
              </a:pPr>
              <a:r>
                <a:rPr lang="en-US" sz="5704" b="0" i="0" spc="57">
                  <a:solidFill>
                    <a:srgbClr val="171710"/>
                  </a:solidFill>
                  <a:latin typeface="Aileron Heavy"/>
                </a:rPr>
                <a:t>System Login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2953764"/>
              <a:ext cx="6267228" cy="61118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49"/>
                </a:lnSpc>
              </a:pPr>
              <a:endParaRPr/>
            </a:p>
          </p:txBody>
        </p:sp>
      </p:grpSp>
    </p:spTree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l="8116" t="1327" r="2953" b="17989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434053" y="3634420"/>
            <a:ext cx="3906756" cy="3018161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 t="2936" r="6264" b="7586"/>
          <a:stretch>
            <a:fillRect/>
          </a:stretch>
        </p:blipFill>
        <p:spPr>
          <a:xfrm>
            <a:off x="5682170" y="1461731"/>
            <a:ext cx="12342487" cy="7363538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176111" y="197573"/>
            <a:ext cx="4700421" cy="1662255"/>
            <a:chOff x="0" y="0"/>
            <a:chExt cx="6267228" cy="2216340"/>
          </a:xfrm>
        </p:grpSpPr>
        <p:sp>
          <p:nvSpPr>
            <p:cNvPr id="5" name="TextBox 5"/>
            <p:cNvSpPr txBox="1"/>
            <p:nvPr/>
          </p:nvSpPr>
          <p:spPr>
            <a:xfrm>
              <a:off x="0" y="0"/>
              <a:ext cx="6267226" cy="9696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759"/>
                </a:lnSpc>
              </a:pPr>
              <a:r>
                <a:rPr lang="en-US" sz="4800" b="0" i="0" spc="48">
                  <a:solidFill>
                    <a:srgbClr val="F4F5F7"/>
                  </a:solidFill>
                  <a:latin typeface="Aileron Heavy"/>
                </a:rPr>
                <a:t>Victim Panel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1605154"/>
              <a:ext cx="6267228" cy="61118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49"/>
                </a:lnSpc>
              </a:pPr>
              <a:endParaRPr/>
            </a:p>
          </p:txBody>
        </p:sp>
      </p:grpSp>
    </p:spTree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l="8116" t="1327" r="2953" b="17989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t="2936" b="5628"/>
          <a:stretch>
            <a:fillRect/>
          </a:stretch>
        </p:blipFill>
        <p:spPr>
          <a:xfrm>
            <a:off x="4903341" y="1381167"/>
            <a:ext cx="13167360" cy="7524666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02920" y="3948749"/>
            <a:ext cx="4700421" cy="2389501"/>
            <a:chOff x="0" y="0"/>
            <a:chExt cx="6267228" cy="3186002"/>
          </a:xfrm>
        </p:grpSpPr>
        <p:sp>
          <p:nvSpPr>
            <p:cNvPr id="4" name="TextBox 4"/>
            <p:cNvSpPr txBox="1"/>
            <p:nvPr/>
          </p:nvSpPr>
          <p:spPr>
            <a:xfrm>
              <a:off x="0" y="0"/>
              <a:ext cx="6267226" cy="19393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759"/>
                </a:lnSpc>
              </a:pPr>
              <a:r>
                <a:rPr lang="en-US" sz="4800" b="0" i="0" spc="48">
                  <a:solidFill>
                    <a:srgbClr val="F4F5F7"/>
                  </a:solidFill>
                  <a:latin typeface="Aileron Heavy"/>
                </a:rPr>
                <a:t>Change maker work area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2574816"/>
              <a:ext cx="6267228" cy="61118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49"/>
                </a:lnSpc>
              </a:pPr>
              <a:endParaRPr/>
            </a:p>
          </p:txBody>
        </p:sp>
      </p:grpSp>
    </p:spTree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111</Words>
  <Application>Microsoft Macintosh PowerPoint</Application>
  <PresentationFormat>Custom</PresentationFormat>
  <Paragraphs>28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Aileron Heavy</vt:lpstr>
      <vt:lpstr>Aileron Regular</vt:lpstr>
      <vt:lpstr>Abhaya Libre ExtraBold</vt:lpstr>
      <vt:lpstr>Assistant Bold</vt:lpstr>
      <vt:lpstr>Calibri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Employee Onboarding</dc:title>
  <cp:lastModifiedBy>Mitesha Jadhav</cp:lastModifiedBy>
  <cp:revision>2</cp:revision>
  <dcterms:created xsi:type="dcterms:W3CDTF">2006-08-16T00:00:00Z</dcterms:created>
  <dcterms:modified xsi:type="dcterms:W3CDTF">2019-12-08T03:14:18Z</dcterms:modified>
  <dc:identifier>DADtYIp_mAM</dc:identifier>
</cp:coreProperties>
</file>